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70" r:id="rId3"/>
    <p:sldId id="289" r:id="rId4"/>
    <p:sldId id="290" r:id="rId5"/>
    <p:sldId id="271" r:id="rId6"/>
    <p:sldId id="291" r:id="rId7"/>
    <p:sldId id="292" r:id="rId8"/>
    <p:sldId id="295" r:id="rId9"/>
    <p:sldId id="300" r:id="rId10"/>
    <p:sldId id="272" r:id="rId11"/>
    <p:sldId id="301" r:id="rId12"/>
    <p:sldId id="302" r:id="rId13"/>
    <p:sldId id="28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94660"/>
  </p:normalViewPr>
  <p:slideViewPr>
    <p:cSldViewPr>
      <p:cViewPr varScale="1">
        <p:scale>
          <a:sx n="69" d="100"/>
          <a:sy n="69" d="100"/>
        </p:scale>
        <p:origin x="-8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7041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25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29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3E3D2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37F3761-36DA-49CD-9B06-98BDB805E8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451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57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CAF278"/>
                </a:solidFill>
              </a:rPr>
              <a:pPr/>
              <a:t>10/10/2013</a:t>
            </a:fld>
            <a:endParaRPr lang="en-US">
              <a:solidFill>
                <a:srgbClr val="CAF27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>
              <a:solidFill>
                <a:srgbClr val="CAF278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870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35510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69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442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192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6056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835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159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llamo</a:t>
            </a:r>
            <a:r>
              <a:rPr lang="en-US" dirty="0" smtClean="0">
                <a:solidFill>
                  <a:srgbClr val="00B050"/>
                </a:solidFill>
              </a:rPr>
              <a:t> ____________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802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</a:t>
            </a:r>
            <a:r>
              <a:rPr lang="en-US" dirty="0" err="1" smtClean="0">
                <a:solidFill>
                  <a:srgbClr val="00B050"/>
                </a:solidFill>
              </a:rPr>
              <a:t>fecha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es</a:t>
            </a:r>
            <a:r>
              <a:rPr lang="en-US" dirty="0" smtClean="0">
                <a:solidFill>
                  <a:srgbClr val="00B050"/>
                </a:solidFill>
              </a:rPr>
              <a:t> el 8 de </a:t>
            </a:r>
            <a:r>
              <a:rPr lang="en-US" dirty="0" err="1" smtClean="0">
                <a:solidFill>
                  <a:srgbClr val="00B050"/>
                </a:solidFill>
              </a:rPr>
              <a:t>octubre</a:t>
            </a:r>
            <a:r>
              <a:rPr lang="en-US" dirty="0" smtClean="0">
                <a:solidFill>
                  <a:srgbClr val="00B050"/>
                </a:solidFill>
              </a:rPr>
              <a:t> del 2013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143000"/>
            <a:ext cx="8991600" cy="5638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dirty="0" err="1" smtClean="0">
                <a:solidFill>
                  <a:srgbClr val="FF0000"/>
                </a:solidFill>
              </a:rPr>
              <a:t>Proposito</a:t>
            </a:r>
            <a:r>
              <a:rPr lang="en-US" sz="2600" dirty="0" smtClean="0">
                <a:solidFill>
                  <a:srgbClr val="FF0000"/>
                </a:solidFill>
              </a:rPr>
              <a:t> # 14: </a:t>
            </a:r>
            <a:r>
              <a:rPr lang="en-US" sz="2600" dirty="0" smtClean="0"/>
              <a:t>¿Como </a:t>
            </a:r>
            <a:r>
              <a:rPr lang="en-US" sz="2600" dirty="0" err="1" smtClean="0"/>
              <a:t>practicamos</a:t>
            </a:r>
            <a:r>
              <a:rPr lang="en-US" sz="2600" dirty="0" smtClean="0"/>
              <a:t> </a:t>
            </a:r>
            <a:r>
              <a:rPr lang="en-US" sz="2600" dirty="0" err="1" smtClean="0"/>
              <a:t>para</a:t>
            </a:r>
            <a:r>
              <a:rPr lang="en-US" sz="2600" dirty="0" smtClean="0"/>
              <a:t> el </a:t>
            </a:r>
            <a:r>
              <a:rPr lang="en-US" sz="2600" dirty="0" err="1" smtClean="0"/>
              <a:t>examen</a:t>
            </a:r>
            <a:r>
              <a:rPr lang="en-US" sz="2600" dirty="0" smtClean="0"/>
              <a:t> del </a:t>
            </a:r>
            <a:r>
              <a:rPr lang="en-US" sz="2600" dirty="0" err="1" smtClean="0"/>
              <a:t>viernes</a:t>
            </a:r>
            <a:r>
              <a:rPr lang="en-US" sz="2600" dirty="0" smtClean="0"/>
              <a:t>?</a:t>
            </a:r>
            <a:endParaRPr lang="en-US" sz="2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600" dirty="0" err="1" smtClean="0">
                <a:solidFill>
                  <a:srgbClr val="FF0000"/>
                </a:solidFill>
              </a:rPr>
              <a:t>Actividad</a:t>
            </a:r>
            <a:r>
              <a:rPr lang="en-US" sz="2600" dirty="0" smtClean="0">
                <a:solidFill>
                  <a:srgbClr val="FF0000"/>
                </a:solidFill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</a:rPr>
              <a:t>Inicial</a:t>
            </a:r>
            <a:r>
              <a:rPr lang="en-US" sz="2600" dirty="0" smtClean="0">
                <a:solidFill>
                  <a:srgbClr val="FF0000"/>
                </a:solidFill>
              </a:rPr>
              <a:t>:</a:t>
            </a:r>
          </a:p>
          <a:p>
            <a:pPr>
              <a:buFontTx/>
              <a:buNone/>
            </a:pPr>
            <a:r>
              <a:rPr lang="es-ES_tradnl" altLang="en-US" sz="2600" dirty="0" err="1"/>
              <a:t>Copy</a:t>
            </a:r>
            <a:r>
              <a:rPr lang="es-ES_tradnl" altLang="en-US" sz="2600" dirty="0"/>
              <a:t> and </a:t>
            </a:r>
            <a:r>
              <a:rPr lang="es-ES_tradnl" altLang="en-US" sz="2600" dirty="0" err="1"/>
              <a:t>say</a:t>
            </a:r>
            <a:r>
              <a:rPr lang="es-ES_tradnl" altLang="en-US" sz="2600" dirty="0"/>
              <a:t> “Si o No”. </a:t>
            </a:r>
            <a:r>
              <a:rPr lang="es-ES_tradnl" altLang="en-US" sz="2600" dirty="0" err="1"/>
              <a:t>If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the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statement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is</a:t>
            </a:r>
            <a:r>
              <a:rPr lang="es-ES_tradnl" altLang="en-US" sz="2600" dirty="0"/>
              <a:t> “No” </a:t>
            </a:r>
            <a:r>
              <a:rPr lang="es-ES_tradnl" altLang="en-US" sz="2600" dirty="0" err="1"/>
              <a:t>fix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it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to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make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it</a:t>
            </a:r>
            <a:r>
              <a:rPr lang="es-ES_tradnl" altLang="en-US" sz="2600" dirty="0"/>
              <a:t> “Si</a:t>
            </a:r>
            <a:r>
              <a:rPr lang="es-ES_tradnl" altLang="en-US" sz="2600" dirty="0" smtClean="0"/>
              <a:t>”</a:t>
            </a:r>
            <a:endParaRPr lang="es-ES_tradnl" altLang="en-US" sz="2600" dirty="0"/>
          </a:p>
          <a:p>
            <a:pPr marL="457200" indent="-457200">
              <a:buFont typeface="+mj-lt"/>
              <a:buAutoNum type="arabicPeriod"/>
            </a:pPr>
            <a:r>
              <a:rPr lang="es-ES_tradnl" altLang="en-US" sz="2600" dirty="0"/>
              <a:t>Hay muchos cubanoamericanos en Miami, en la Florida.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altLang="en-US" sz="2600" dirty="0"/>
              <a:t>Los cubanoamericanos son el grupo numero uno de hispanohablantes en Estados Unidos.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altLang="en-US" sz="2600" dirty="0"/>
              <a:t>Para los mexicoamericanos en Estados Unidos, el español es una lengua extranjera.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altLang="en-US" sz="2600" dirty="0"/>
              <a:t>El español es una lengua importante en los Estados Unidos.</a:t>
            </a:r>
            <a:endParaRPr lang="es-ES_tradnl" altLang="en-US" sz="2600" i="1" u="sng" dirty="0"/>
          </a:p>
          <a:p>
            <a:pPr marL="0" indent="0">
              <a:buNone/>
            </a:pPr>
            <a:endParaRPr lang="en-US" sz="2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43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"/>
            <a:ext cx="8915400" cy="60198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IV- </a:t>
            </a:r>
            <a:r>
              <a:rPr lang="es-ES_tradnl" altLang="en-US" sz="2800" u="sng" dirty="0" smtClean="0">
                <a:solidFill>
                  <a:schemeClr val="accent3"/>
                </a:solidFill>
              </a:rPr>
              <a:t>Copia</a:t>
            </a:r>
            <a:r>
              <a:rPr lang="es-ES_tradnl" altLang="en-US" sz="2800" dirty="0" smtClean="0"/>
              <a:t> y completa </a:t>
            </a:r>
            <a:r>
              <a:rPr lang="es-ES_tradnl" altLang="en-US" sz="2800" dirty="0"/>
              <a:t>con el verbo TENER.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Aquí (1)___________ </a:t>
            </a:r>
            <a:r>
              <a:rPr lang="es-ES_tradnl" altLang="en-US" sz="2800" i="1" dirty="0"/>
              <a:t>(nosotros) </a:t>
            </a:r>
            <a:r>
              <a:rPr lang="es-ES_tradnl" altLang="en-US" sz="2800" dirty="0"/>
              <a:t>una fotografía de la familia Sánchez. La familia Sánchez (2)_________ una casa bonita en Caracas, Venezuela. Su casa (3)__________ siete cuartos. Los Sánchez (4)__________ dos hijos—Guadalupe y  Daniel.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>
                <a:solidFill>
                  <a:srgbClr val="00B050"/>
                </a:solidFill>
              </a:rPr>
              <a:t>Guadalupe: </a:t>
            </a:r>
            <a:r>
              <a:rPr lang="es-ES_tradnl" altLang="en-US" sz="2800" dirty="0"/>
              <a:t>¡Hola, amiga! Soy Guadalupe Sánchez. Yo (5)____________ dieciséis años y mi hermano Daniel (6)__________ catorce. Nosotros (7)___________ mascotas, dos perros cariñoso.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>
                <a:solidFill>
                  <a:schemeClr val="accent6"/>
                </a:solidFill>
              </a:rPr>
              <a:t>Daniel: </a:t>
            </a:r>
            <a:r>
              <a:rPr lang="es-ES_tradnl" altLang="en-US" sz="2800" dirty="0"/>
              <a:t>¡Hola, amigo! Y tú, ¿cuantos años (8)____________? ¿(9)___________ hermanos? ¿Cuantos hermanos (10) ___________ (Tú)? ¿(11)_____________ ustedes una mascota también? ¿Que (12)___________? ¿un perro o un gato? </a:t>
            </a:r>
          </a:p>
        </p:txBody>
      </p:sp>
      <p:pic>
        <p:nvPicPr>
          <p:cNvPr id="1026" name="Picture 2" descr="https://encrypted-tbn1.gstatic.com/images?q=tbn:ANd9GcQVp7rbC2XZ4XbRLXksIa8niwxc7zmjl496TC7aQTebq7L3AYB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9" y="5490865"/>
            <a:ext cx="2054437" cy="136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3.gstatic.com/images?q=tbn:ANd9GcQLcpI0h0xVxwEW_m7RwDCOkzbjwD_IkaPqEw50XZB8Veau8OZFq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927" y="5490865"/>
            <a:ext cx="2032487" cy="140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1.gstatic.com/images?q=tbn:ANd9GcRHYypoS5p56LfHxCqC-ZSacjG2T9wXn5652fMcy7-Jun9twmC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36" y="5519580"/>
            <a:ext cx="1993081" cy="133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13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3150" y="-304800"/>
            <a:ext cx="14535150" cy="817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324600"/>
            <a:ext cx="9982200" cy="12954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 smtClean="0">
              <a:solidFill>
                <a:prstClr val="black"/>
              </a:solidFill>
            </a:endParaRPr>
          </a:p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-76200" y="1066800"/>
            <a:ext cx="67818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>
                <a:solidFill>
                  <a:srgbClr val="F79646"/>
                </a:solidFill>
              </a:rPr>
              <a:t>V-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 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Copy &amp; State “True” or “False”</a:t>
            </a:r>
            <a:endParaRPr lang="en-US" altLang="en-U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61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-152400"/>
            <a:ext cx="14001750" cy="8205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1219200"/>
            <a:ext cx="60960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>
                <a:solidFill>
                  <a:srgbClr val="F79646"/>
                </a:solidFill>
              </a:rPr>
              <a:t>VI-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 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Copy &amp; State “True” or “False”</a:t>
            </a:r>
            <a:endParaRPr lang="en-US" altLang="en-U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9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err="1" smtClean="0">
                <a:solidFill>
                  <a:srgbClr val="FF0000"/>
                </a:solidFill>
              </a:rPr>
              <a:t>Tarea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STUDY FOR EXAM # 1 TOMORROW!</a:t>
            </a:r>
          </a:p>
          <a:p>
            <a:pPr lvl="1"/>
            <a:r>
              <a:rPr lang="en-US" dirty="0" smtClean="0"/>
              <a:t>adjectives</a:t>
            </a:r>
          </a:p>
          <a:p>
            <a:pPr lvl="1"/>
            <a:r>
              <a:rPr lang="en-US" dirty="0" err="1" smtClean="0"/>
              <a:t>Ser</a:t>
            </a:r>
            <a:endParaRPr lang="en-US" dirty="0" smtClean="0"/>
          </a:p>
          <a:p>
            <a:pPr lvl="1"/>
            <a:r>
              <a:rPr lang="en-US" dirty="0" err="1" smtClean="0"/>
              <a:t>Definate</a:t>
            </a:r>
            <a:r>
              <a:rPr lang="en-US" dirty="0" smtClean="0"/>
              <a:t> articles </a:t>
            </a:r>
            <a:r>
              <a:rPr lang="en-US" i="1" dirty="0" smtClean="0"/>
              <a:t>(el, la, los, </a:t>
            </a:r>
            <a:r>
              <a:rPr lang="en-US" i="1" dirty="0" err="1" smtClean="0"/>
              <a:t>las</a:t>
            </a:r>
            <a:r>
              <a:rPr lang="en-US" i="1" dirty="0" smtClean="0"/>
              <a:t>)</a:t>
            </a:r>
            <a:endParaRPr lang="en-US" dirty="0" smtClean="0"/>
          </a:p>
          <a:p>
            <a:pPr lvl="1"/>
            <a:r>
              <a:rPr lang="en-US" dirty="0" err="1" smtClean="0"/>
              <a:t>Indefinate</a:t>
            </a:r>
            <a:r>
              <a:rPr lang="en-US" dirty="0" smtClean="0"/>
              <a:t> articles </a:t>
            </a:r>
            <a:r>
              <a:rPr lang="en-US" i="1" dirty="0" smtClean="0"/>
              <a:t>(un, </a:t>
            </a:r>
            <a:r>
              <a:rPr lang="en-US" i="1" dirty="0" err="1" smtClean="0"/>
              <a:t>una</a:t>
            </a:r>
            <a:r>
              <a:rPr lang="en-US" i="1" dirty="0" smtClean="0"/>
              <a:t>, </a:t>
            </a:r>
            <a:r>
              <a:rPr lang="en-US" i="1" dirty="0" err="1" smtClean="0"/>
              <a:t>unos</a:t>
            </a:r>
            <a:r>
              <a:rPr lang="en-US" i="1" dirty="0" smtClean="0"/>
              <a:t>, </a:t>
            </a:r>
            <a:r>
              <a:rPr lang="en-US" i="1" dirty="0" err="1" smtClean="0"/>
              <a:t>unas</a:t>
            </a:r>
            <a:r>
              <a:rPr lang="en-US" i="1" dirty="0" smtClean="0"/>
              <a:t>)</a:t>
            </a:r>
            <a:endParaRPr lang="en-US" dirty="0" smtClean="0"/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Family and home vocabulary</a:t>
            </a:r>
          </a:p>
          <a:p>
            <a:pPr lvl="1"/>
            <a:r>
              <a:rPr lang="en-US" dirty="0" smtClean="0"/>
              <a:t>Possessive Adjectives </a:t>
            </a:r>
            <a:r>
              <a:rPr lang="en-US" i="1" dirty="0" smtClean="0"/>
              <a:t>(mi, </a:t>
            </a:r>
            <a:r>
              <a:rPr lang="en-US" i="1" dirty="0" err="1" smtClean="0"/>
              <a:t>tu</a:t>
            </a:r>
            <a:r>
              <a:rPr lang="en-US" i="1" dirty="0" smtClean="0"/>
              <a:t>, </a:t>
            </a:r>
            <a:r>
              <a:rPr lang="en-US" i="1" dirty="0" err="1" smtClean="0"/>
              <a:t>su</a:t>
            </a:r>
            <a:r>
              <a:rPr lang="en-US" i="1" dirty="0" smtClean="0"/>
              <a:t>, </a:t>
            </a:r>
            <a:r>
              <a:rPr lang="en-US" i="1" dirty="0" err="1" smtClean="0"/>
              <a:t>nuestro</a:t>
            </a:r>
            <a:r>
              <a:rPr lang="en-US" i="1" dirty="0" smtClean="0"/>
              <a:t>, </a:t>
            </a:r>
            <a:r>
              <a:rPr lang="en-US" i="1" dirty="0" err="1" smtClean="0"/>
              <a:t>mis</a:t>
            </a:r>
            <a:r>
              <a:rPr lang="en-US" i="1" dirty="0" smtClean="0"/>
              <a:t>, </a:t>
            </a:r>
            <a:r>
              <a:rPr lang="en-US" i="1" dirty="0" err="1" smtClean="0"/>
              <a:t>tus</a:t>
            </a:r>
            <a:r>
              <a:rPr lang="en-US" i="1" dirty="0" smtClean="0"/>
              <a:t>, </a:t>
            </a:r>
            <a:r>
              <a:rPr lang="en-US" i="1" dirty="0" err="1" smtClean="0"/>
              <a:t>sus</a:t>
            </a:r>
            <a:r>
              <a:rPr lang="en-US" i="1" dirty="0" smtClean="0"/>
              <a:t>, </a:t>
            </a:r>
            <a:r>
              <a:rPr lang="en-US" i="1" dirty="0" err="1" smtClean="0"/>
              <a:t>nuestros</a:t>
            </a:r>
            <a:r>
              <a:rPr lang="en-US" i="1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Readings: </a:t>
            </a:r>
            <a:r>
              <a:rPr lang="en-US" u="sng" dirty="0" smtClean="0"/>
              <a:t>amigos </a:t>
            </a:r>
            <a:r>
              <a:rPr lang="en-US" u="sng" dirty="0" err="1" smtClean="0"/>
              <a:t>latinos</a:t>
            </a:r>
            <a:r>
              <a:rPr lang="en-US" u="sng" dirty="0" smtClean="0"/>
              <a:t> en los EEUU</a:t>
            </a:r>
            <a:r>
              <a:rPr lang="en-US" dirty="0" smtClean="0"/>
              <a:t> &amp; </a:t>
            </a:r>
            <a:r>
              <a:rPr lang="en-US" u="sng" dirty="0" smtClean="0"/>
              <a:t>Dos </a:t>
            </a:r>
            <a:r>
              <a:rPr lang="en-US" u="sng" dirty="0" err="1" smtClean="0"/>
              <a:t>Personajes</a:t>
            </a:r>
            <a:r>
              <a:rPr lang="en-US" u="sng" dirty="0" smtClean="0"/>
              <a:t> </a:t>
            </a:r>
            <a:r>
              <a:rPr lang="en-US" u="sng" dirty="0" err="1" smtClean="0"/>
              <a:t>Importantes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6359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31775"/>
            <a:ext cx="8915400" cy="1139825"/>
          </a:xfrm>
        </p:spPr>
        <p:txBody>
          <a:bodyPr/>
          <a:lstStyle/>
          <a:p>
            <a:pPr algn="l"/>
            <a:r>
              <a:rPr lang="en-US" altLang="en-US" sz="3200" b="1" dirty="0" smtClean="0">
                <a:solidFill>
                  <a:srgbClr val="FF0000"/>
                </a:solidFill>
              </a:rPr>
              <a:t>I- </a:t>
            </a:r>
            <a:r>
              <a:rPr lang="en-US" altLang="en-US" sz="3200" dirty="0" smtClean="0">
                <a:solidFill>
                  <a:schemeClr val="tx1"/>
                </a:solidFill>
              </a:rPr>
              <a:t>Re-arrange </a:t>
            </a:r>
            <a:r>
              <a:rPr lang="en-US" altLang="en-US" sz="3200" dirty="0">
                <a:solidFill>
                  <a:schemeClr val="tx1"/>
                </a:solidFill>
              </a:rPr>
              <a:t>the mixed up words to make them sentences.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915400" cy="4530725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rgbClr val="FF0000"/>
                </a:solidFill>
              </a:rPr>
              <a:t>seis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99FF"/>
                </a:solidFill>
              </a:rPr>
              <a:t>hermano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años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su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tx2"/>
                </a:solidFill>
              </a:rPr>
              <a:t>tiene</a:t>
            </a:r>
            <a:r>
              <a:rPr lang="en-US" altLang="en-US" sz="3600" dirty="0">
                <a:solidFill>
                  <a:schemeClr val="tx2"/>
                </a:solidFill>
              </a:rPr>
              <a:t>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rgbClr val="990099"/>
                </a:solidFill>
              </a:rPr>
              <a:t>lámpara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FF0066"/>
                </a:solidFill>
              </a:rPr>
              <a:t>al </a:t>
            </a:r>
            <a:r>
              <a:rPr lang="en-US" altLang="en-US" sz="3600" dirty="0" err="1">
                <a:solidFill>
                  <a:srgbClr val="FF0066"/>
                </a:solidFill>
              </a:rPr>
              <a:t>lado</a:t>
            </a:r>
            <a:r>
              <a:rPr lang="en-US" altLang="en-US" sz="3600" dirty="0">
                <a:solidFill>
                  <a:srgbClr val="FF0066"/>
                </a:solidFill>
              </a:rPr>
              <a:t> de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0099"/>
                </a:solidFill>
              </a:rPr>
              <a:t>una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FF0000"/>
                </a:solidFill>
              </a:rPr>
              <a:t>hay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99FF"/>
                </a:solidFill>
              </a:rPr>
              <a:t>cama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mi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/>
              <a:t>¿</a:t>
            </a:r>
            <a:r>
              <a:rPr lang="en-US" altLang="en-US" sz="3600" dirty="0" err="1">
                <a:solidFill>
                  <a:schemeClr val="tx2"/>
                </a:solidFill>
              </a:rPr>
              <a:t>profesores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000099"/>
                </a:solidFill>
              </a:rPr>
              <a:t>de </a:t>
            </a:r>
            <a:r>
              <a:rPr lang="en-US" altLang="en-US" sz="3600" dirty="0">
                <a:solidFill>
                  <a:srgbClr val="FF0000"/>
                </a:solidFill>
              </a:rPr>
              <a:t>son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dónde</a:t>
            </a:r>
            <a:r>
              <a:rPr lang="en-US" altLang="en-US" sz="3600" dirty="0">
                <a:solidFill>
                  <a:srgbClr val="990099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nuestros</a:t>
            </a:r>
            <a:r>
              <a:rPr lang="en-US" altLang="en-US" sz="3600" dirty="0"/>
              <a:t>?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rgbClr val="FF0000"/>
                </a:solidFill>
              </a:rPr>
              <a:t>grande</a:t>
            </a:r>
            <a:r>
              <a:rPr lang="en-US" altLang="en-US" sz="3600" dirty="0">
                <a:solidFill>
                  <a:srgbClr val="FF0000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tiene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FF0066"/>
                </a:solidFill>
              </a:rPr>
              <a:t>mi </a:t>
            </a:r>
            <a:r>
              <a:rPr lang="en-US" altLang="en-US" sz="3600" dirty="0" err="1">
                <a:solidFill>
                  <a:srgbClr val="0099FF"/>
                </a:solidFill>
              </a:rPr>
              <a:t>cocina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chemeClr val="tx2"/>
                </a:solidFill>
              </a:rPr>
              <a:t>casa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una</a:t>
            </a:r>
            <a:endParaRPr lang="en-US" altLang="en-US" sz="3600" dirty="0">
              <a:solidFill>
                <a:srgbClr val="990099"/>
              </a:solidFill>
            </a:endParaRP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>
                <a:solidFill>
                  <a:srgbClr val="000099"/>
                </a:solidFill>
              </a:rPr>
              <a:t>son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flores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bonitas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tx2"/>
                </a:solidFill>
              </a:rPr>
              <a:t>sus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FF0066"/>
                </a:solidFill>
              </a:rPr>
              <a:t>muy</a:t>
            </a:r>
            <a:endParaRPr lang="en-US" altLang="en-US" sz="3600" dirty="0">
              <a:solidFill>
                <a:srgbClr val="FF0066"/>
              </a:solidFill>
            </a:endParaRP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chemeClr val="tx2"/>
                </a:solidFill>
              </a:rPr>
              <a:t>perezoso</a:t>
            </a:r>
            <a:r>
              <a:rPr lang="en-US" altLang="en-US" sz="3600" dirty="0">
                <a:solidFill>
                  <a:srgbClr val="009900"/>
                </a:solidFill>
              </a:rPr>
              <a:t> </a:t>
            </a:r>
            <a:r>
              <a:rPr lang="en-US" altLang="en-US" sz="3600" dirty="0">
                <a:solidFill>
                  <a:srgbClr val="0099FF"/>
                </a:solidFill>
              </a:rPr>
              <a:t>padres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FF0000"/>
                </a:solidFill>
              </a:rPr>
              <a:t>gato</a:t>
            </a:r>
            <a:r>
              <a:rPr lang="en-US" altLang="en-US" sz="3600" dirty="0">
                <a:solidFill>
                  <a:srgbClr val="FF0000"/>
                </a:solidFill>
              </a:rPr>
              <a:t> </a:t>
            </a:r>
            <a:r>
              <a:rPr lang="en-US" altLang="en-US" sz="3600" dirty="0">
                <a:solidFill>
                  <a:srgbClr val="990099"/>
                </a:solidFill>
              </a:rPr>
              <a:t>un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tienen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accent1"/>
                </a:solidFill>
              </a:rPr>
              <a:t>tus</a:t>
            </a:r>
            <a:r>
              <a:rPr lang="en-US" altLang="en-US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195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WordArt 5"/>
          <p:cNvSpPr>
            <a:spLocks noChangeArrowheads="1" noChangeShapeType="1" noTextEdit="1"/>
          </p:cNvSpPr>
          <p:nvPr/>
        </p:nvSpPr>
        <p:spPr bwMode="auto">
          <a:xfrm>
            <a:off x="145473" y="0"/>
            <a:ext cx="48006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Argentina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7338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5578475" y="3124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4827" name="Picture 11" descr="ANd9GcQZJ8BM-fc2OFz4QupUy4y98BTbvjL0leshIpnVWW_h2tqoK7m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0"/>
            <a:ext cx="2819400" cy="178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Los </a:t>
            </a:r>
            <a:r>
              <a:rPr lang="en-US" altLang="en-US" sz="2400" dirty="0" err="1">
                <a:solidFill>
                  <a:prstClr val="black"/>
                </a:solidFill>
              </a:rPr>
              <a:t>colores</a:t>
            </a:r>
            <a:r>
              <a:rPr lang="en-US" altLang="en-US" sz="2400" dirty="0">
                <a:solidFill>
                  <a:prstClr val="black"/>
                </a:solidFill>
              </a:rPr>
              <a:t> de la </a:t>
            </a:r>
            <a:r>
              <a:rPr lang="en-US" altLang="en-US" sz="2400" dirty="0" err="1">
                <a:solidFill>
                  <a:prstClr val="black"/>
                </a:solidFill>
              </a:rPr>
              <a:t>bandera</a:t>
            </a:r>
            <a:r>
              <a:rPr lang="en-US" altLang="en-US" sz="2400" dirty="0">
                <a:solidFill>
                  <a:prstClr val="black"/>
                </a:solidFill>
              </a:rPr>
              <a:t> de Argentina son </a:t>
            </a:r>
            <a:r>
              <a:rPr lang="en-US" altLang="en-US" sz="2400" dirty="0" err="1">
                <a:solidFill>
                  <a:prstClr val="black"/>
                </a:solidFill>
              </a:rPr>
              <a:t>azul</a:t>
            </a:r>
            <a:r>
              <a:rPr lang="en-US" altLang="en-US" sz="2400" dirty="0">
                <a:solidFill>
                  <a:prstClr val="black"/>
                </a:solidFill>
              </a:rPr>
              <a:t> celeste  y </a:t>
            </a:r>
            <a:r>
              <a:rPr lang="en-US" altLang="en-US" sz="2400" dirty="0" err="1">
                <a:solidFill>
                  <a:prstClr val="black"/>
                </a:solidFill>
              </a:rPr>
              <a:t>blanco</a:t>
            </a:r>
            <a:endParaRPr lang="en-US" altLang="en-US" sz="2400" dirty="0">
              <a:solidFill>
                <a:prstClr val="black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2495490"/>
            <a:ext cx="3429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B0F0"/>
                </a:solidFill>
              </a:rPr>
              <a:t>El </a:t>
            </a:r>
            <a:r>
              <a:rPr lang="en-US" altLang="en-US" sz="2000" dirty="0" err="1">
                <a:solidFill>
                  <a:srgbClr val="00B0F0"/>
                </a:solidFill>
              </a:rPr>
              <a:t>azul</a:t>
            </a:r>
            <a:r>
              <a:rPr lang="en-US" altLang="en-US" sz="2000" dirty="0">
                <a:solidFill>
                  <a:srgbClr val="00B0F0"/>
                </a:solidFill>
              </a:rPr>
              <a:t> celeste </a:t>
            </a:r>
            <a:r>
              <a:rPr lang="en-US" altLang="en-US" sz="2000" dirty="0" err="1">
                <a:solidFill>
                  <a:srgbClr val="00B0F0"/>
                </a:solidFill>
              </a:rPr>
              <a:t>representa</a:t>
            </a:r>
            <a:endParaRPr lang="en-US" altLang="en-US" sz="1100" dirty="0">
              <a:solidFill>
                <a:srgbClr val="00B0F0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3124200" y="2495490"/>
            <a:ext cx="5867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>
                <a:solidFill>
                  <a:srgbClr val="00B0F0"/>
                </a:solidFill>
              </a:rPr>
              <a:t>el color de la manta de la Virgen de Castilla. </a:t>
            </a:r>
            <a:r>
              <a:rPr lang="es-ES" sz="2000" i="1" dirty="0">
                <a:solidFill>
                  <a:srgbClr val="00B0F0"/>
                </a:solidFill>
              </a:rPr>
              <a:t>(</a:t>
            </a:r>
            <a:r>
              <a:rPr lang="es-ES" sz="2000" i="1" dirty="0" err="1">
                <a:solidFill>
                  <a:srgbClr val="00B0F0"/>
                </a:solidFill>
              </a:rPr>
              <a:t>the</a:t>
            </a:r>
            <a:r>
              <a:rPr lang="es-ES" sz="2000" i="1" dirty="0">
                <a:solidFill>
                  <a:srgbClr val="00B0F0"/>
                </a:solidFill>
              </a:rPr>
              <a:t> color of </a:t>
            </a:r>
            <a:r>
              <a:rPr lang="es-ES" sz="2000" i="1" dirty="0" err="1">
                <a:solidFill>
                  <a:srgbClr val="00B0F0"/>
                </a:solidFill>
              </a:rPr>
              <a:t>the</a:t>
            </a:r>
            <a:r>
              <a:rPr lang="es-ES" sz="2000" i="1" dirty="0">
                <a:solidFill>
                  <a:srgbClr val="00B0F0"/>
                </a:solidFill>
              </a:rPr>
              <a:t> robe of </a:t>
            </a:r>
            <a:r>
              <a:rPr lang="es-ES" sz="2000" i="1" dirty="0" err="1">
                <a:solidFill>
                  <a:srgbClr val="00B0F0"/>
                </a:solidFill>
              </a:rPr>
              <a:t>the</a:t>
            </a:r>
            <a:r>
              <a:rPr lang="es-ES" sz="2000" i="1" dirty="0">
                <a:solidFill>
                  <a:srgbClr val="00B0F0"/>
                </a:solidFill>
              </a:rPr>
              <a:t> Virgen of Castilla)</a:t>
            </a:r>
            <a:endParaRPr lang="en-US" altLang="en-US" sz="1100" i="1" dirty="0">
              <a:solidFill>
                <a:srgbClr val="00B0F0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-43254" y="381000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white"/>
                </a:solidFill>
              </a:rPr>
              <a:t>El </a:t>
            </a:r>
            <a:r>
              <a:rPr lang="en-US" altLang="en-US" sz="2000" dirty="0" err="1">
                <a:solidFill>
                  <a:prstClr val="white"/>
                </a:solidFill>
              </a:rPr>
              <a:t>blanco</a:t>
            </a:r>
            <a:r>
              <a:rPr lang="en-US" altLang="en-US" sz="2000" dirty="0">
                <a:solidFill>
                  <a:prstClr val="white"/>
                </a:solidFill>
              </a:rPr>
              <a:t> </a:t>
            </a:r>
            <a:r>
              <a:rPr lang="en-US" altLang="en-US" sz="2000" dirty="0" err="1">
                <a:solidFill>
                  <a:prstClr val="white"/>
                </a:solidFill>
              </a:rPr>
              <a:t>representa</a:t>
            </a:r>
            <a:endParaRPr lang="en-US" altLang="en-US" sz="2000" dirty="0">
              <a:solidFill>
                <a:prstClr val="white"/>
              </a:solidFill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539416" y="3810000"/>
            <a:ext cx="660458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prstClr val="white"/>
                </a:solidFill>
              </a:rPr>
              <a:t>la plata. </a:t>
            </a:r>
            <a:r>
              <a:rPr lang="es-ES" sz="2000" i="1" dirty="0">
                <a:solidFill>
                  <a:prstClr val="white"/>
                </a:solidFill>
              </a:rPr>
              <a:t>(</a:t>
            </a:r>
            <a:r>
              <a:rPr lang="es-ES" sz="2000" i="1" dirty="0" err="1">
                <a:solidFill>
                  <a:prstClr val="white"/>
                </a:solidFill>
              </a:rPr>
              <a:t>Silver</a:t>
            </a:r>
            <a:r>
              <a:rPr lang="es-ES" sz="2000" i="1" dirty="0">
                <a:solidFill>
                  <a:prstClr val="white"/>
                </a:solidFill>
              </a:rPr>
              <a:t>)</a:t>
            </a:r>
            <a:endParaRPr lang="en-US" altLang="en-US" sz="2000" i="1" dirty="0">
              <a:solidFill>
                <a:prstClr val="white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88018" y="434340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4343400"/>
            <a:ext cx="789117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Tiene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el sol Inca: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Inti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. </a:t>
            </a:r>
            <a:r>
              <a:rPr lang="en-US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(It is the Incan Sun: </a:t>
            </a:r>
            <a:r>
              <a:rPr lang="en-US" altLang="en-US" sz="2000" i="1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Inti</a:t>
            </a:r>
            <a:r>
              <a:rPr lang="en-US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)</a:t>
            </a:r>
            <a:endParaRPr lang="en-US" alt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35590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3009"/>
            <a:ext cx="3200400" cy="2156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3" name="WordArt 5"/>
          <p:cNvSpPr>
            <a:spLocks noChangeArrowheads="1" noChangeShapeType="1" noTextEdit="1"/>
          </p:cNvSpPr>
          <p:nvPr/>
        </p:nvSpPr>
        <p:spPr bwMode="auto">
          <a:xfrm>
            <a:off x="152400" y="0"/>
            <a:ext cx="55626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Uruguay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990600" y="22098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5715000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2286000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2293203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Los </a:t>
            </a:r>
            <a:r>
              <a:rPr lang="en-US" altLang="en-US" sz="2400" dirty="0" err="1">
                <a:solidFill>
                  <a:prstClr val="black"/>
                </a:solidFill>
              </a:rPr>
              <a:t>colores</a:t>
            </a:r>
            <a:r>
              <a:rPr lang="en-US" altLang="en-US" sz="2400" dirty="0">
                <a:solidFill>
                  <a:prstClr val="black"/>
                </a:solidFill>
              </a:rPr>
              <a:t> de la </a:t>
            </a:r>
            <a:r>
              <a:rPr lang="en-US" altLang="en-US" sz="2400" dirty="0" err="1">
                <a:solidFill>
                  <a:prstClr val="black"/>
                </a:solidFill>
              </a:rPr>
              <a:t>bandera</a:t>
            </a:r>
            <a:r>
              <a:rPr lang="en-US" altLang="en-US" sz="2400" dirty="0">
                <a:solidFill>
                  <a:prstClr val="black"/>
                </a:solidFill>
              </a:rPr>
              <a:t> de Uruguay son </a:t>
            </a:r>
            <a:r>
              <a:rPr lang="en-US" altLang="en-US" sz="2400" dirty="0" err="1">
                <a:solidFill>
                  <a:prstClr val="black"/>
                </a:solidFill>
              </a:rPr>
              <a:t>azul</a:t>
            </a:r>
            <a:r>
              <a:rPr lang="en-US" altLang="en-US" sz="2400" dirty="0">
                <a:solidFill>
                  <a:prstClr val="black"/>
                </a:solidFill>
              </a:rPr>
              <a:t>, </a:t>
            </a:r>
            <a:r>
              <a:rPr lang="en-US" altLang="en-US" sz="2400" dirty="0" err="1">
                <a:solidFill>
                  <a:prstClr val="black"/>
                </a:solidFill>
              </a:rPr>
              <a:t>blanco</a:t>
            </a:r>
            <a:r>
              <a:rPr lang="en-US" altLang="en-US" sz="24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33336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FF"/>
                </a:solidFill>
              </a:rPr>
              <a:t>El </a:t>
            </a:r>
            <a:r>
              <a:rPr lang="en-US" altLang="en-US" sz="2000" dirty="0" err="1">
                <a:solidFill>
                  <a:srgbClr val="0000FF"/>
                </a:solidFill>
              </a:rPr>
              <a:t>azul</a:t>
            </a:r>
            <a:r>
              <a:rPr lang="en-US" altLang="en-US" sz="2000" dirty="0">
                <a:solidFill>
                  <a:srgbClr val="0000FF"/>
                </a:solidFill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</a:rPr>
              <a:t>representa</a:t>
            </a:r>
            <a:endParaRPr lang="en-US" altLang="en-US" sz="1100" dirty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90800" y="3330714"/>
            <a:ext cx="647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FF"/>
                </a:solidFill>
              </a:rPr>
              <a:t>el </a:t>
            </a:r>
            <a:r>
              <a:rPr lang="en-US" sz="2000" dirty="0" err="1">
                <a:solidFill>
                  <a:srgbClr val="0000FF"/>
                </a:solidFill>
              </a:rPr>
              <a:t>espacio</a:t>
            </a:r>
            <a:r>
              <a:rPr lang="en-US" sz="2000" dirty="0">
                <a:solidFill>
                  <a:srgbClr val="0000FF"/>
                </a:solidFill>
              </a:rPr>
              <a:t> y el </a:t>
            </a:r>
            <a:r>
              <a:rPr lang="en-US" sz="2000" dirty="0" err="1">
                <a:solidFill>
                  <a:srgbClr val="0000FF"/>
                </a:solidFill>
              </a:rPr>
              <a:t>cielo</a:t>
            </a:r>
            <a:r>
              <a:rPr lang="en-US" sz="2000" dirty="0">
                <a:solidFill>
                  <a:srgbClr val="0000FF"/>
                </a:solidFill>
              </a:rPr>
              <a:t>, la </a:t>
            </a:r>
            <a:r>
              <a:rPr lang="en-US" sz="2000" dirty="0" err="1">
                <a:solidFill>
                  <a:srgbClr val="0000FF"/>
                </a:solidFill>
              </a:rPr>
              <a:t>meditacion</a:t>
            </a:r>
            <a:r>
              <a:rPr lang="en-US" sz="2000" dirty="0">
                <a:solidFill>
                  <a:srgbClr val="0000FF"/>
                </a:solidFill>
              </a:rPr>
              <a:t> y la </a:t>
            </a:r>
            <a:r>
              <a:rPr lang="en-US" sz="2000" dirty="0" err="1">
                <a:solidFill>
                  <a:srgbClr val="0000FF"/>
                </a:solidFill>
              </a:rPr>
              <a:t>filosofia</a:t>
            </a:r>
            <a:r>
              <a:rPr lang="en-US" sz="2000" dirty="0">
                <a:solidFill>
                  <a:srgbClr val="0000FF"/>
                </a:solidFill>
              </a:rPr>
              <a:t>. </a:t>
            </a:r>
            <a:r>
              <a:rPr lang="es-ES" sz="2000" i="1" dirty="0">
                <a:solidFill>
                  <a:srgbClr val="0000FF"/>
                </a:solidFill>
              </a:rPr>
              <a:t>(</a:t>
            </a:r>
            <a:r>
              <a:rPr lang="es-ES" sz="2000" i="1" dirty="0" err="1">
                <a:solidFill>
                  <a:srgbClr val="0000FF"/>
                </a:solidFill>
              </a:rPr>
              <a:t>space</a:t>
            </a:r>
            <a:r>
              <a:rPr lang="es-ES" sz="2000" i="1" dirty="0">
                <a:solidFill>
                  <a:srgbClr val="0000FF"/>
                </a:solidFill>
              </a:rPr>
              <a:t> and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sky</a:t>
            </a:r>
            <a:r>
              <a:rPr lang="es-ES" sz="2000" i="1" dirty="0">
                <a:solidFill>
                  <a:srgbClr val="0000FF"/>
                </a:solidFill>
              </a:rPr>
              <a:t>, </a:t>
            </a:r>
            <a:r>
              <a:rPr lang="es-ES" sz="2000" i="1" dirty="0" err="1">
                <a:solidFill>
                  <a:srgbClr val="0000FF"/>
                </a:solidFill>
              </a:rPr>
              <a:t>meditation</a:t>
            </a:r>
            <a:r>
              <a:rPr lang="es-ES" sz="2000" i="1" dirty="0">
                <a:solidFill>
                  <a:srgbClr val="0000FF"/>
                </a:solidFill>
              </a:rPr>
              <a:t> and </a:t>
            </a:r>
            <a:r>
              <a:rPr lang="es-ES" sz="2000" i="1" dirty="0" err="1">
                <a:solidFill>
                  <a:srgbClr val="0000FF"/>
                </a:solidFill>
              </a:rPr>
              <a:t>philosophy</a:t>
            </a:r>
            <a:r>
              <a:rPr lang="es-ES" sz="2000" i="1" dirty="0">
                <a:solidFill>
                  <a:srgbClr val="0000FF"/>
                </a:solidFill>
              </a:rPr>
              <a:t>)</a:t>
            </a: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-43254" y="401949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white"/>
                </a:solidFill>
              </a:rPr>
              <a:t>El </a:t>
            </a:r>
            <a:r>
              <a:rPr lang="en-US" altLang="en-US" sz="2000" dirty="0" err="1">
                <a:solidFill>
                  <a:prstClr val="white"/>
                </a:solidFill>
              </a:rPr>
              <a:t>blanco</a:t>
            </a:r>
            <a:r>
              <a:rPr lang="en-US" altLang="en-US" sz="2000" dirty="0">
                <a:solidFill>
                  <a:prstClr val="white"/>
                </a:solidFill>
              </a:rPr>
              <a:t> </a:t>
            </a:r>
            <a:r>
              <a:rPr lang="en-US" altLang="en-US" sz="2000" dirty="0" err="1">
                <a:solidFill>
                  <a:prstClr val="white"/>
                </a:solidFill>
              </a:rPr>
              <a:t>representa</a:t>
            </a:r>
            <a:endParaRPr lang="en-US" altLang="en-US" sz="2000" dirty="0">
              <a:solidFill>
                <a:prstClr val="white"/>
              </a:solidFill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539416" y="4019490"/>
            <a:ext cx="6604584" cy="10156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b="1" dirty="0">
                <a:solidFill>
                  <a:prstClr val="white"/>
                </a:solidFill>
              </a:rPr>
              <a:t>la luz, la gloria, la inocencia, la alegría, el perdón y el amor</a:t>
            </a:r>
            <a:r>
              <a:rPr lang="es-ES" sz="2000" dirty="0">
                <a:solidFill>
                  <a:prstClr val="white"/>
                </a:solidFill>
              </a:rPr>
              <a:t>. </a:t>
            </a:r>
            <a:r>
              <a:rPr lang="es-ES" sz="2000" i="1" dirty="0">
                <a:solidFill>
                  <a:prstClr val="white"/>
                </a:solidFill>
              </a:rPr>
              <a:t>(light, </a:t>
            </a:r>
            <a:r>
              <a:rPr lang="es-ES" sz="2000" i="1" dirty="0" err="1">
                <a:solidFill>
                  <a:prstClr val="white"/>
                </a:solidFill>
              </a:rPr>
              <a:t>glory</a:t>
            </a:r>
            <a:r>
              <a:rPr lang="es-ES" sz="2000" i="1" dirty="0">
                <a:solidFill>
                  <a:prstClr val="white"/>
                </a:solidFill>
              </a:rPr>
              <a:t>, </a:t>
            </a:r>
            <a:r>
              <a:rPr lang="es-ES" sz="2000" i="1" dirty="0" err="1">
                <a:solidFill>
                  <a:prstClr val="white"/>
                </a:solidFill>
              </a:rPr>
              <a:t>innocense</a:t>
            </a:r>
            <a:r>
              <a:rPr lang="es-ES" sz="2000" i="1" dirty="0">
                <a:solidFill>
                  <a:prstClr val="white"/>
                </a:solidFill>
              </a:rPr>
              <a:t>, </a:t>
            </a:r>
            <a:r>
              <a:rPr lang="es-ES" sz="2000" i="1" dirty="0" err="1">
                <a:solidFill>
                  <a:prstClr val="white"/>
                </a:solidFill>
              </a:rPr>
              <a:t>happiness</a:t>
            </a:r>
            <a:r>
              <a:rPr lang="es-ES" sz="2000" i="1" dirty="0">
                <a:solidFill>
                  <a:prstClr val="white"/>
                </a:solidFill>
              </a:rPr>
              <a:t>, </a:t>
            </a:r>
            <a:r>
              <a:rPr lang="es-ES" sz="2000" i="1" dirty="0" err="1">
                <a:solidFill>
                  <a:prstClr val="white"/>
                </a:solidFill>
              </a:rPr>
              <a:t>forgiveness</a:t>
            </a:r>
            <a:r>
              <a:rPr lang="es-ES" sz="2000" i="1" dirty="0">
                <a:solidFill>
                  <a:prstClr val="white"/>
                </a:solidFill>
              </a:rPr>
              <a:t> and </a:t>
            </a:r>
            <a:r>
              <a:rPr lang="es-ES" sz="2000" i="1" dirty="0" err="1">
                <a:solidFill>
                  <a:prstClr val="white"/>
                </a:solidFill>
              </a:rPr>
              <a:t>love</a:t>
            </a:r>
            <a:r>
              <a:rPr lang="es-ES" sz="2000" i="1" dirty="0">
                <a:solidFill>
                  <a:prstClr val="white"/>
                </a:solidFill>
              </a:rPr>
              <a:t>.)</a:t>
            </a:r>
            <a:endParaRPr lang="en-US" altLang="en-US" sz="2000" i="1" dirty="0">
              <a:solidFill>
                <a:prstClr val="white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88018" y="516249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5162490"/>
            <a:ext cx="789117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Tiene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un sol de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oro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(It has a Sun of gold)</a:t>
            </a:r>
            <a:endParaRPr lang="en-US" alt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84883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14400"/>
            <a:ext cx="8686800" cy="57150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II-</a:t>
            </a:r>
            <a:r>
              <a:rPr lang="es-ES_tradnl" altLang="en-US" sz="2800" b="1" dirty="0" smtClean="0"/>
              <a:t> </a:t>
            </a:r>
            <a:r>
              <a:rPr lang="es-ES_tradnl" altLang="en-US" sz="2800" dirty="0" smtClean="0"/>
              <a:t>Use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photos</a:t>
            </a:r>
            <a:r>
              <a:rPr lang="es-ES_tradnl" altLang="en-US" sz="2800" dirty="0"/>
              <a:t> and </a:t>
            </a:r>
            <a:r>
              <a:rPr lang="es-ES_tradnl" altLang="en-US" sz="2800" dirty="0" err="1"/>
              <a:t>tell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what</a:t>
            </a:r>
            <a:r>
              <a:rPr lang="es-ES_tradnl" altLang="en-US" sz="2800" dirty="0"/>
              <a:t> Antonio has </a:t>
            </a:r>
            <a:r>
              <a:rPr lang="es-ES_tradnl" altLang="en-US" sz="2800" dirty="0" err="1"/>
              <a:t>ans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what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Ayerbe’s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have</a:t>
            </a:r>
            <a:r>
              <a:rPr lang="es-ES_tradnl" altLang="en-US" sz="2800" dirty="0"/>
              <a:t>. </a:t>
            </a:r>
            <a:r>
              <a:rPr lang="es-ES_tradnl" altLang="en-US" sz="2800" i="1" dirty="0"/>
              <a:t>(in full </a:t>
            </a:r>
            <a:r>
              <a:rPr lang="es-ES_tradnl" altLang="en-US" sz="2800" i="1" dirty="0" err="1"/>
              <a:t>Spanish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sentences</a:t>
            </a:r>
            <a:r>
              <a:rPr lang="es-ES_tradnl" altLang="en-US" sz="2800" i="1" dirty="0"/>
              <a:t>)</a:t>
            </a:r>
          </a:p>
          <a:p>
            <a:pPr algn="ctr">
              <a:buFontTx/>
              <a:buNone/>
            </a:pPr>
            <a:r>
              <a:rPr lang="es-ES_tradnl" altLang="en-US" sz="2800" b="1" dirty="0">
                <a:solidFill>
                  <a:srgbClr val="008000"/>
                </a:solidFill>
              </a:rPr>
              <a:t>Antonio</a:t>
            </a: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r>
              <a:rPr lang="es-ES_tradnl" altLang="en-US" sz="2800" b="1" dirty="0">
                <a:solidFill>
                  <a:srgbClr val="008000"/>
                </a:solidFill>
              </a:rPr>
              <a:t>los </a:t>
            </a:r>
            <a:r>
              <a:rPr lang="es-ES_tradnl" altLang="en-US" sz="2800" b="1" dirty="0" err="1">
                <a:solidFill>
                  <a:srgbClr val="008000"/>
                </a:solidFill>
              </a:rPr>
              <a:t>Ayerbe</a:t>
            </a:r>
            <a:endParaRPr lang="es-ES_tradnl" altLang="en-US" sz="2800" b="1" dirty="0">
              <a:solidFill>
                <a:srgbClr val="008000"/>
              </a:solidFill>
            </a:endParaRPr>
          </a:p>
        </p:txBody>
      </p:sp>
      <p:pic>
        <p:nvPicPr>
          <p:cNvPr id="4136" name="Picture 40" descr="MC90043632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8" name="Picture 42" descr="MC90028737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38400"/>
            <a:ext cx="1858963" cy="15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9" name="Picture 43" descr="MC900441738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6764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0" name="Picture 44" descr="MC900417482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9747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1" name="Picture 45" descr="MC900434229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022850"/>
            <a:ext cx="1485900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2" name="Picture 46" descr="MC900434818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6482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30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0"/>
            <a:ext cx="3124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152400" y="76200"/>
            <a:ext cx="38862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Chile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6576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5562600" y="3124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2286000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2293203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Los </a:t>
            </a:r>
            <a:r>
              <a:rPr lang="en-US" altLang="en-US" sz="2400" dirty="0" err="1">
                <a:solidFill>
                  <a:prstClr val="black"/>
                </a:solidFill>
              </a:rPr>
              <a:t>colores</a:t>
            </a:r>
            <a:r>
              <a:rPr lang="en-US" altLang="en-US" sz="2400" dirty="0">
                <a:solidFill>
                  <a:prstClr val="black"/>
                </a:solidFill>
              </a:rPr>
              <a:t> de la </a:t>
            </a:r>
            <a:r>
              <a:rPr lang="en-US" altLang="en-US" sz="2400" dirty="0" err="1">
                <a:solidFill>
                  <a:prstClr val="black"/>
                </a:solidFill>
              </a:rPr>
              <a:t>bandera</a:t>
            </a:r>
            <a:r>
              <a:rPr lang="en-US" altLang="en-US" sz="2400" dirty="0">
                <a:solidFill>
                  <a:prstClr val="black"/>
                </a:solidFill>
              </a:rPr>
              <a:t> de Chile son </a:t>
            </a:r>
            <a:r>
              <a:rPr lang="en-US" altLang="en-US" sz="2400" dirty="0" err="1">
                <a:solidFill>
                  <a:prstClr val="black"/>
                </a:solidFill>
              </a:rPr>
              <a:t>azul</a:t>
            </a:r>
            <a:r>
              <a:rPr lang="en-US" altLang="en-US" sz="2400" dirty="0">
                <a:solidFill>
                  <a:prstClr val="black"/>
                </a:solidFill>
              </a:rPr>
              <a:t>, </a:t>
            </a:r>
            <a:r>
              <a:rPr lang="en-US" altLang="en-US" sz="2400" dirty="0" err="1">
                <a:solidFill>
                  <a:prstClr val="black"/>
                </a:solidFill>
              </a:rPr>
              <a:t>blanco</a:t>
            </a:r>
            <a:r>
              <a:rPr lang="en-US" altLang="en-US" sz="2400" dirty="0">
                <a:solidFill>
                  <a:prstClr val="black"/>
                </a:solidFill>
              </a:rPr>
              <a:t>  y </a:t>
            </a:r>
            <a:r>
              <a:rPr lang="en-US" altLang="en-US" sz="2400" dirty="0" err="1">
                <a:solidFill>
                  <a:prstClr val="black"/>
                </a:solidFill>
              </a:rPr>
              <a:t>rojo</a:t>
            </a:r>
            <a:r>
              <a:rPr lang="en-US" altLang="en-US" sz="24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33336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FF"/>
                </a:solidFill>
              </a:rPr>
              <a:t>El </a:t>
            </a:r>
            <a:r>
              <a:rPr lang="en-US" altLang="en-US" sz="2000" dirty="0" err="1">
                <a:solidFill>
                  <a:srgbClr val="0000FF"/>
                </a:solidFill>
              </a:rPr>
              <a:t>azul</a:t>
            </a:r>
            <a:r>
              <a:rPr lang="en-US" altLang="en-US" sz="2000" dirty="0">
                <a:solidFill>
                  <a:srgbClr val="0000FF"/>
                </a:solidFill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</a:rPr>
              <a:t>representa</a:t>
            </a:r>
            <a:endParaRPr lang="en-US" altLang="en-US" sz="1100" dirty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90800" y="3330714"/>
            <a:ext cx="6477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FF"/>
                </a:solidFill>
              </a:rPr>
              <a:t>el </a:t>
            </a:r>
            <a:r>
              <a:rPr lang="en-US" sz="2000" dirty="0" err="1">
                <a:solidFill>
                  <a:srgbClr val="0000FF"/>
                </a:solidFill>
              </a:rPr>
              <a:t>cielo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chileno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s-ES" sz="2000" i="1" dirty="0">
                <a:solidFill>
                  <a:srgbClr val="0000FF"/>
                </a:solidFill>
              </a:rPr>
              <a:t>(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chilean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sky</a:t>
            </a:r>
            <a:r>
              <a:rPr lang="es-ES" sz="2000" i="1" dirty="0">
                <a:solidFill>
                  <a:srgbClr val="0000FF"/>
                </a:solidFill>
              </a:rPr>
              <a:t>)</a:t>
            </a: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0" y="47052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514600" y="4702314"/>
            <a:ext cx="6629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</a:rPr>
              <a:t>la sangre vertida por los héroes en el campo de batalla </a:t>
            </a:r>
            <a:r>
              <a:rPr lang="es-ES" sz="2000" i="1" dirty="0">
                <a:solidFill>
                  <a:srgbClr val="FF0000"/>
                </a:solidFill>
              </a:rPr>
              <a:t>(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blood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spilt</a:t>
            </a:r>
            <a:r>
              <a:rPr lang="es-ES" sz="2000" i="1" dirty="0">
                <a:solidFill>
                  <a:srgbClr val="FF0000"/>
                </a:solidFill>
              </a:rPr>
              <a:t> in </a:t>
            </a:r>
            <a:r>
              <a:rPr lang="es-ES" sz="2000" i="1" dirty="0" err="1">
                <a:solidFill>
                  <a:srgbClr val="FF0000"/>
                </a:solidFill>
              </a:rPr>
              <a:t>battle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field</a:t>
            </a:r>
            <a:r>
              <a:rPr lang="es-ES" sz="2000" i="1" dirty="0">
                <a:solidFill>
                  <a:srgbClr val="FF0000"/>
                </a:solidFill>
              </a:rPr>
              <a:t>)</a:t>
            </a:r>
            <a:endParaRPr lang="en-US" altLang="en-US" sz="1100" i="1" dirty="0">
              <a:solidFill>
                <a:srgbClr val="FF0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457200" y="539109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557630" y="5391090"/>
            <a:ext cx="789117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Tiene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una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estrella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blanca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(It has a white star)</a:t>
            </a:r>
            <a:endParaRPr lang="en-US" alt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-43254" y="401949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white"/>
                </a:solidFill>
              </a:rPr>
              <a:t>El </a:t>
            </a:r>
            <a:r>
              <a:rPr lang="en-US" altLang="en-US" sz="2000" dirty="0" err="1">
                <a:solidFill>
                  <a:prstClr val="white"/>
                </a:solidFill>
              </a:rPr>
              <a:t>blanco</a:t>
            </a:r>
            <a:r>
              <a:rPr lang="en-US" altLang="en-US" sz="2000" dirty="0">
                <a:solidFill>
                  <a:prstClr val="white"/>
                </a:solidFill>
              </a:rPr>
              <a:t> </a:t>
            </a:r>
            <a:r>
              <a:rPr lang="en-US" altLang="en-US" sz="2000" dirty="0" err="1">
                <a:solidFill>
                  <a:prstClr val="white"/>
                </a:solidFill>
              </a:rPr>
              <a:t>representa</a:t>
            </a:r>
            <a:endParaRPr lang="en-US" altLang="en-US" sz="2000" dirty="0">
              <a:solidFill>
                <a:prstClr val="white"/>
              </a:solidFill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539416" y="4019490"/>
            <a:ext cx="6604584" cy="70788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prstClr val="white"/>
                </a:solidFill>
              </a:rPr>
              <a:t>la nieve de la Cordillera de Los Andes. </a:t>
            </a:r>
            <a:r>
              <a:rPr lang="es-ES" sz="2000" i="1" dirty="0">
                <a:solidFill>
                  <a:prstClr val="white"/>
                </a:solidFill>
              </a:rPr>
              <a:t>(</a:t>
            </a:r>
            <a:r>
              <a:rPr lang="es-ES" sz="2000" i="1" dirty="0" err="1">
                <a:solidFill>
                  <a:prstClr val="white"/>
                </a:solidFill>
              </a:rPr>
              <a:t>the</a:t>
            </a:r>
            <a:r>
              <a:rPr lang="es-ES" sz="2000" i="1" dirty="0">
                <a:solidFill>
                  <a:prstClr val="white"/>
                </a:solidFill>
              </a:rPr>
              <a:t> </a:t>
            </a:r>
            <a:r>
              <a:rPr lang="es-ES" sz="2000" i="1" dirty="0" err="1">
                <a:solidFill>
                  <a:prstClr val="white"/>
                </a:solidFill>
              </a:rPr>
              <a:t>snow</a:t>
            </a:r>
            <a:r>
              <a:rPr lang="es-ES" sz="2000" i="1" dirty="0">
                <a:solidFill>
                  <a:prstClr val="white"/>
                </a:solidFill>
              </a:rPr>
              <a:t> of </a:t>
            </a:r>
            <a:r>
              <a:rPr lang="es-ES" sz="2000" i="1" dirty="0" err="1">
                <a:solidFill>
                  <a:prstClr val="white"/>
                </a:solidFill>
              </a:rPr>
              <a:t>the</a:t>
            </a:r>
            <a:r>
              <a:rPr lang="es-ES" sz="2000" i="1" dirty="0">
                <a:solidFill>
                  <a:prstClr val="white"/>
                </a:solidFill>
              </a:rPr>
              <a:t> Andes </a:t>
            </a:r>
            <a:r>
              <a:rPr lang="es-ES" sz="2000" i="1" dirty="0" err="1">
                <a:solidFill>
                  <a:prstClr val="white"/>
                </a:solidFill>
              </a:rPr>
              <a:t>mountains</a:t>
            </a:r>
            <a:r>
              <a:rPr lang="es-ES" sz="2000" i="1" dirty="0">
                <a:solidFill>
                  <a:prstClr val="white"/>
                </a:solidFill>
              </a:rPr>
              <a:t>)</a:t>
            </a:r>
            <a:endParaRPr lang="en-US" altLang="en-US" sz="2000" i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74262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52578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España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1371600" y="17526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5791200" y="2362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5854" name="Picture 14" descr="ANd9GcQSxIwcHL3oGXz8tjF1iXM4CHFV4WDE2fBYBNcmjdznEe0W4xUMl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176"/>
            <a:ext cx="2590800" cy="172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Los </a:t>
            </a:r>
            <a:r>
              <a:rPr lang="en-US" altLang="en-US" sz="2400" dirty="0" err="1">
                <a:solidFill>
                  <a:prstClr val="black"/>
                </a:solidFill>
              </a:rPr>
              <a:t>colores</a:t>
            </a:r>
            <a:r>
              <a:rPr lang="en-US" altLang="en-US" sz="2400" dirty="0">
                <a:solidFill>
                  <a:prstClr val="black"/>
                </a:solidFill>
              </a:rPr>
              <a:t> de la </a:t>
            </a:r>
            <a:r>
              <a:rPr lang="en-US" altLang="en-US" sz="2400" dirty="0" err="1">
                <a:solidFill>
                  <a:prstClr val="black"/>
                </a:solidFill>
              </a:rPr>
              <a:t>bandera</a:t>
            </a:r>
            <a:r>
              <a:rPr lang="en-US" altLang="en-US" sz="2400" dirty="0">
                <a:solidFill>
                  <a:prstClr val="black"/>
                </a:solidFill>
              </a:rPr>
              <a:t> de </a:t>
            </a:r>
            <a:r>
              <a:rPr lang="en-US" altLang="en-US" sz="2400" dirty="0" err="1">
                <a:solidFill>
                  <a:prstClr val="black"/>
                </a:solidFill>
              </a:rPr>
              <a:t>España</a:t>
            </a:r>
            <a:r>
              <a:rPr lang="en-US" altLang="en-US" sz="2400" dirty="0">
                <a:solidFill>
                  <a:prstClr val="black"/>
                </a:solidFill>
              </a:rPr>
              <a:t> son </a:t>
            </a:r>
            <a:r>
              <a:rPr lang="en-US" altLang="en-US" sz="2400" dirty="0" err="1">
                <a:solidFill>
                  <a:prstClr val="black"/>
                </a:solidFill>
              </a:rPr>
              <a:t>rojo</a:t>
            </a:r>
            <a:r>
              <a:rPr lang="en-US" altLang="en-US" sz="2400" dirty="0">
                <a:solidFill>
                  <a:prstClr val="black"/>
                </a:solidFill>
              </a:rPr>
              <a:t> y </a:t>
            </a:r>
            <a:r>
              <a:rPr lang="en-US" altLang="en-US" sz="2400" dirty="0" err="1">
                <a:solidFill>
                  <a:prstClr val="black"/>
                </a:solidFill>
              </a:rPr>
              <a:t>amarillo</a:t>
            </a:r>
            <a:r>
              <a:rPr lang="en-US" altLang="en-US" sz="24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76200" y="24192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438400" y="2438400"/>
            <a:ext cx="6629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</a:rPr>
              <a:t>la sangre derramada en todas las conquistas y defensas de la patria </a:t>
            </a:r>
            <a:r>
              <a:rPr lang="es-ES" sz="2000" i="1" dirty="0">
                <a:solidFill>
                  <a:srgbClr val="FF0000"/>
                </a:solidFill>
              </a:rPr>
              <a:t>(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blood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spilt</a:t>
            </a:r>
            <a:r>
              <a:rPr lang="es-ES" sz="2000" i="1" dirty="0">
                <a:solidFill>
                  <a:srgbClr val="FF0000"/>
                </a:solidFill>
              </a:rPr>
              <a:t> in 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conquests</a:t>
            </a:r>
            <a:r>
              <a:rPr lang="es-ES" sz="2000" i="1" dirty="0">
                <a:solidFill>
                  <a:srgbClr val="FF0000"/>
                </a:solidFill>
              </a:rPr>
              <a:t> and </a:t>
            </a:r>
            <a:r>
              <a:rPr lang="es-ES" sz="2000" i="1" dirty="0" err="1">
                <a:solidFill>
                  <a:srgbClr val="FF0000"/>
                </a:solidFill>
              </a:rPr>
              <a:t>defences</a:t>
            </a:r>
            <a:r>
              <a:rPr lang="es-ES" sz="2000" i="1" dirty="0">
                <a:solidFill>
                  <a:srgbClr val="FF0000"/>
                </a:solidFill>
              </a:rPr>
              <a:t> of 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country)</a:t>
            </a:r>
            <a:endParaRPr lang="en-US" altLang="en-US" sz="1100" i="1" dirty="0">
              <a:solidFill>
                <a:srgbClr val="FF000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1818" y="3333690"/>
            <a:ext cx="28648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C000"/>
                </a:solidFill>
              </a:rPr>
              <a:t>El </a:t>
            </a:r>
            <a:r>
              <a:rPr lang="en-US" altLang="en-US" sz="2000" dirty="0" err="1">
                <a:solidFill>
                  <a:srgbClr val="FFC000"/>
                </a:solidFill>
              </a:rPr>
              <a:t>amarillo</a:t>
            </a:r>
            <a:r>
              <a:rPr lang="en-US" altLang="en-US" sz="2000" dirty="0">
                <a:solidFill>
                  <a:srgbClr val="FFC000"/>
                </a:solidFill>
              </a:rPr>
              <a:t> </a:t>
            </a:r>
            <a:r>
              <a:rPr lang="en-US" altLang="en-US" sz="2000" dirty="0" err="1">
                <a:solidFill>
                  <a:srgbClr val="FFC000"/>
                </a:solidFill>
              </a:rPr>
              <a:t>representa</a:t>
            </a:r>
            <a:endParaRPr lang="en-US" altLang="en-US" sz="2000" dirty="0">
              <a:solidFill>
                <a:srgbClr val="FFC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743200" y="3352800"/>
            <a:ext cx="659577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FFC000"/>
                </a:solidFill>
              </a:rPr>
              <a:t>Las riquezas obtenidas en las conquistas y defensas. </a:t>
            </a:r>
            <a:r>
              <a:rPr lang="es-ES" sz="2000" i="1" dirty="0">
                <a:solidFill>
                  <a:srgbClr val="FFC000"/>
                </a:solidFill>
              </a:rPr>
              <a:t>(</a:t>
            </a:r>
            <a:r>
              <a:rPr lang="es-ES" sz="2000" i="1" dirty="0" err="1">
                <a:solidFill>
                  <a:srgbClr val="FFC000"/>
                </a:solidFill>
              </a:rPr>
              <a:t>the</a:t>
            </a:r>
            <a:r>
              <a:rPr lang="es-ES" sz="2000" i="1" dirty="0">
                <a:solidFill>
                  <a:srgbClr val="FFC000"/>
                </a:solidFill>
              </a:rPr>
              <a:t> </a:t>
            </a:r>
            <a:r>
              <a:rPr lang="es-ES" sz="2000" i="1" dirty="0" err="1">
                <a:solidFill>
                  <a:srgbClr val="FFC000"/>
                </a:solidFill>
              </a:rPr>
              <a:t>riches</a:t>
            </a:r>
            <a:r>
              <a:rPr lang="es-ES" sz="2000" i="1" dirty="0">
                <a:solidFill>
                  <a:srgbClr val="FFC000"/>
                </a:solidFill>
              </a:rPr>
              <a:t> </a:t>
            </a:r>
            <a:r>
              <a:rPr lang="es-ES" sz="2000" i="1" dirty="0" err="1">
                <a:solidFill>
                  <a:srgbClr val="FFC000"/>
                </a:solidFill>
              </a:rPr>
              <a:t>obtained</a:t>
            </a:r>
            <a:r>
              <a:rPr lang="es-ES" sz="2000" i="1" dirty="0">
                <a:solidFill>
                  <a:srgbClr val="FFC000"/>
                </a:solidFill>
              </a:rPr>
              <a:t> </a:t>
            </a:r>
            <a:r>
              <a:rPr lang="es-ES" sz="2000" i="1" dirty="0" err="1">
                <a:solidFill>
                  <a:srgbClr val="FFC000"/>
                </a:solidFill>
              </a:rPr>
              <a:t>by</a:t>
            </a:r>
            <a:r>
              <a:rPr lang="es-ES" sz="2000" i="1" dirty="0">
                <a:solidFill>
                  <a:srgbClr val="FFC000"/>
                </a:solidFill>
              </a:rPr>
              <a:t> </a:t>
            </a:r>
            <a:r>
              <a:rPr lang="es-ES" sz="2000" i="1" dirty="0" err="1">
                <a:solidFill>
                  <a:srgbClr val="FFC000"/>
                </a:solidFill>
              </a:rPr>
              <a:t>the</a:t>
            </a:r>
            <a:r>
              <a:rPr lang="es-ES" sz="2000" i="1" dirty="0">
                <a:solidFill>
                  <a:srgbClr val="FFC000"/>
                </a:solidFill>
              </a:rPr>
              <a:t> </a:t>
            </a:r>
            <a:r>
              <a:rPr lang="es-ES" sz="2000" i="1" dirty="0" err="1">
                <a:solidFill>
                  <a:srgbClr val="FFC000"/>
                </a:solidFill>
              </a:rPr>
              <a:t>conquests</a:t>
            </a:r>
            <a:r>
              <a:rPr lang="es-ES" sz="2000" i="1" dirty="0">
                <a:solidFill>
                  <a:srgbClr val="FFC000"/>
                </a:solidFill>
              </a:rPr>
              <a:t> and </a:t>
            </a:r>
            <a:r>
              <a:rPr lang="es-ES" sz="2000" i="1" dirty="0" err="1">
                <a:solidFill>
                  <a:srgbClr val="FFC000"/>
                </a:solidFill>
              </a:rPr>
              <a:t>defences</a:t>
            </a:r>
            <a:r>
              <a:rPr lang="es-ES" sz="2000" i="1" dirty="0">
                <a:solidFill>
                  <a:srgbClr val="FFC000"/>
                </a:solidFill>
              </a:rPr>
              <a:t>)</a:t>
            </a:r>
            <a:endParaRPr lang="en-US" altLang="en-US" sz="2000" dirty="0">
              <a:solidFill>
                <a:srgbClr val="FFC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88018" y="434340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4394537"/>
            <a:ext cx="7891170" cy="163121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Tiene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tres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corona, dos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columnas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blancas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un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castillo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un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leon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cuatro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barras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amarillas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y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cuatro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rojas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unas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cadenas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una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granada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tres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flores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de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lis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 . </a:t>
            </a:r>
            <a:r>
              <a:rPr lang="en-US" altLang="en-US" sz="2000" i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(It has three crowns, two white columns, a castle, a lion, four yellow bars &amp; four red bars, chains, a grenadine, and a flour de </a:t>
            </a:r>
            <a:r>
              <a:rPr lang="en-US" altLang="en-US" sz="2000" i="1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lis</a:t>
            </a:r>
            <a:r>
              <a:rPr lang="en-US" altLang="en-US" sz="2000" i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)</a:t>
            </a:r>
            <a:endParaRPr lang="en-US" alt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17165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250px-Flag_of_Equatorial_Guin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3855"/>
            <a:ext cx="2603863" cy="173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60960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Guinea Equatorial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858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5638800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Bandera: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Los </a:t>
            </a:r>
            <a:r>
              <a:rPr lang="en-US" altLang="en-US" sz="2400" dirty="0" err="1">
                <a:solidFill>
                  <a:prstClr val="black"/>
                </a:solidFill>
              </a:rPr>
              <a:t>colores</a:t>
            </a:r>
            <a:r>
              <a:rPr lang="en-US" altLang="en-US" sz="2400" dirty="0">
                <a:solidFill>
                  <a:prstClr val="black"/>
                </a:solidFill>
              </a:rPr>
              <a:t> de la </a:t>
            </a:r>
            <a:r>
              <a:rPr lang="en-US" altLang="en-US" sz="2400" dirty="0" err="1">
                <a:solidFill>
                  <a:prstClr val="black"/>
                </a:solidFill>
              </a:rPr>
              <a:t>bandera</a:t>
            </a:r>
            <a:r>
              <a:rPr lang="en-US" altLang="en-US" sz="2400" dirty="0">
                <a:solidFill>
                  <a:prstClr val="black"/>
                </a:solidFill>
              </a:rPr>
              <a:t> de Guinea Equatorial son </a:t>
            </a:r>
            <a:r>
              <a:rPr lang="en-US" altLang="en-US" sz="2400" dirty="0" err="1">
                <a:solidFill>
                  <a:prstClr val="black"/>
                </a:solidFill>
              </a:rPr>
              <a:t>azul</a:t>
            </a:r>
            <a:r>
              <a:rPr lang="en-US" altLang="en-US" sz="2400" dirty="0">
                <a:solidFill>
                  <a:prstClr val="black"/>
                </a:solidFill>
              </a:rPr>
              <a:t>, </a:t>
            </a:r>
            <a:r>
              <a:rPr lang="en-US" altLang="en-US" sz="2400" dirty="0" err="1">
                <a:solidFill>
                  <a:prstClr val="black"/>
                </a:solidFill>
              </a:rPr>
              <a:t>verde</a:t>
            </a:r>
            <a:r>
              <a:rPr lang="en-US" altLang="en-US" sz="2400" dirty="0">
                <a:solidFill>
                  <a:prstClr val="black"/>
                </a:solidFill>
              </a:rPr>
              <a:t>, </a:t>
            </a:r>
            <a:r>
              <a:rPr lang="en-US" altLang="en-US" sz="2400" dirty="0" err="1">
                <a:solidFill>
                  <a:prstClr val="black"/>
                </a:solidFill>
              </a:rPr>
              <a:t>blanco</a:t>
            </a:r>
            <a:r>
              <a:rPr lang="en-US" altLang="en-US" sz="2400" dirty="0">
                <a:solidFill>
                  <a:prstClr val="black"/>
                </a:solidFill>
              </a:rPr>
              <a:t> y </a:t>
            </a:r>
            <a:r>
              <a:rPr lang="en-US" altLang="en-US" sz="2400" dirty="0" err="1">
                <a:solidFill>
                  <a:prstClr val="black"/>
                </a:solidFill>
              </a:rPr>
              <a:t>rojo</a:t>
            </a:r>
            <a:r>
              <a:rPr lang="en-US" altLang="en-US" sz="2400" dirty="0">
                <a:solidFill>
                  <a:prstClr val="black"/>
                </a:solidFill>
              </a:rPr>
              <a:t>. 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0" y="24954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FF"/>
                </a:solidFill>
              </a:rPr>
              <a:t>El </a:t>
            </a:r>
            <a:r>
              <a:rPr lang="en-US" altLang="en-US" sz="2000" dirty="0" err="1">
                <a:solidFill>
                  <a:srgbClr val="0000FF"/>
                </a:solidFill>
              </a:rPr>
              <a:t>azul</a:t>
            </a:r>
            <a:r>
              <a:rPr lang="en-US" altLang="en-US" sz="2000" dirty="0">
                <a:solidFill>
                  <a:srgbClr val="0000FF"/>
                </a:solidFill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</a:rPr>
              <a:t>representa</a:t>
            </a:r>
            <a:endParaRPr lang="en-US" altLang="en-US" sz="1100" dirty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590800" y="2495490"/>
            <a:ext cx="647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>
                <a:solidFill>
                  <a:srgbClr val="0000FF"/>
                </a:solidFill>
              </a:rPr>
              <a:t>el mar que conecta el principal país a las islas. </a:t>
            </a:r>
            <a:r>
              <a:rPr lang="es-ES" sz="2000" i="1" dirty="0">
                <a:solidFill>
                  <a:srgbClr val="0000FF"/>
                </a:solidFill>
              </a:rPr>
              <a:t>(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sea </a:t>
            </a:r>
            <a:r>
              <a:rPr lang="es-ES" sz="2000" i="1" dirty="0" err="1">
                <a:solidFill>
                  <a:srgbClr val="0000FF"/>
                </a:solidFill>
              </a:rPr>
              <a:t>that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connects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main</a:t>
            </a:r>
            <a:r>
              <a:rPr lang="es-ES" sz="2000" i="1" dirty="0">
                <a:solidFill>
                  <a:srgbClr val="0000FF"/>
                </a:solidFill>
              </a:rPr>
              <a:t> country </a:t>
            </a:r>
            <a:r>
              <a:rPr lang="es-ES" sz="2000" i="1" dirty="0" err="1">
                <a:solidFill>
                  <a:srgbClr val="0000FF"/>
                </a:solidFill>
              </a:rPr>
              <a:t>with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islands</a:t>
            </a:r>
            <a:r>
              <a:rPr lang="es-ES" sz="2000" i="1" dirty="0">
                <a:solidFill>
                  <a:srgbClr val="0000FF"/>
                </a:solidFill>
              </a:rPr>
              <a:t>)</a:t>
            </a: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1818" y="3124200"/>
            <a:ext cx="27055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El </a:t>
            </a:r>
            <a:r>
              <a:rPr lang="en-US" altLang="en-US" sz="2000" dirty="0" err="1">
                <a:solidFill>
                  <a:srgbClr val="006600"/>
                </a:solidFill>
              </a:rPr>
              <a:t>verde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representa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362200" y="3124200"/>
            <a:ext cx="659577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008000"/>
                </a:solidFill>
              </a:rPr>
              <a:t>los recursos naturales y las selvas del país. </a:t>
            </a:r>
            <a:r>
              <a:rPr lang="es-ES" sz="2000" i="1" dirty="0">
                <a:solidFill>
                  <a:srgbClr val="008000"/>
                </a:solidFill>
              </a:rPr>
              <a:t>(</a:t>
            </a:r>
            <a:r>
              <a:rPr lang="es-ES" sz="2000" i="1" dirty="0" err="1">
                <a:solidFill>
                  <a:srgbClr val="008000"/>
                </a:solidFill>
              </a:rPr>
              <a:t>the</a:t>
            </a:r>
            <a:r>
              <a:rPr lang="es-ES" sz="2000" i="1" dirty="0">
                <a:solidFill>
                  <a:srgbClr val="008000"/>
                </a:solidFill>
              </a:rPr>
              <a:t> natural </a:t>
            </a:r>
            <a:r>
              <a:rPr lang="es-ES" sz="2000" i="1" dirty="0" err="1">
                <a:solidFill>
                  <a:srgbClr val="008000"/>
                </a:solidFill>
              </a:rPr>
              <a:t>resources</a:t>
            </a:r>
            <a:r>
              <a:rPr lang="es-ES" sz="2000" i="1" dirty="0">
                <a:solidFill>
                  <a:srgbClr val="008000"/>
                </a:solidFill>
              </a:rPr>
              <a:t> and </a:t>
            </a:r>
            <a:r>
              <a:rPr lang="es-ES" sz="2000" i="1" dirty="0" err="1">
                <a:solidFill>
                  <a:srgbClr val="008000"/>
                </a:solidFill>
              </a:rPr>
              <a:t>the</a:t>
            </a:r>
            <a:r>
              <a:rPr lang="es-ES" sz="2000" i="1" dirty="0">
                <a:solidFill>
                  <a:srgbClr val="008000"/>
                </a:solidFill>
              </a:rPr>
              <a:t> </a:t>
            </a:r>
            <a:r>
              <a:rPr lang="es-ES" sz="2000" i="1" dirty="0" err="1">
                <a:solidFill>
                  <a:srgbClr val="008000"/>
                </a:solidFill>
              </a:rPr>
              <a:t>jungles</a:t>
            </a:r>
            <a:r>
              <a:rPr lang="es-ES" sz="2000" i="1" dirty="0">
                <a:solidFill>
                  <a:srgbClr val="008000"/>
                </a:solidFill>
              </a:rPr>
              <a:t> of </a:t>
            </a:r>
            <a:r>
              <a:rPr lang="es-ES" sz="2000" i="1" dirty="0" err="1">
                <a:solidFill>
                  <a:srgbClr val="008000"/>
                </a:solidFill>
              </a:rPr>
              <a:t>the</a:t>
            </a:r>
            <a:r>
              <a:rPr lang="es-ES" sz="2000" i="1" dirty="0">
                <a:solidFill>
                  <a:srgbClr val="008000"/>
                </a:solidFill>
              </a:rPr>
              <a:t> country)</a:t>
            </a:r>
            <a:endParaRPr lang="en-US" altLang="en-US" sz="2000" dirty="0">
              <a:solidFill>
                <a:srgbClr val="00800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-43254" y="381000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white"/>
                </a:solidFill>
              </a:rPr>
              <a:t>El </a:t>
            </a:r>
            <a:r>
              <a:rPr lang="en-US" altLang="en-US" sz="2000" dirty="0" err="1">
                <a:solidFill>
                  <a:prstClr val="white"/>
                </a:solidFill>
              </a:rPr>
              <a:t>blanco</a:t>
            </a:r>
            <a:r>
              <a:rPr lang="en-US" altLang="en-US" sz="2000" dirty="0">
                <a:solidFill>
                  <a:prstClr val="white"/>
                </a:solidFill>
              </a:rPr>
              <a:t> </a:t>
            </a:r>
            <a:r>
              <a:rPr lang="en-US" altLang="en-US" sz="2000" dirty="0" err="1">
                <a:solidFill>
                  <a:prstClr val="white"/>
                </a:solidFill>
              </a:rPr>
              <a:t>representa</a:t>
            </a:r>
            <a:endParaRPr lang="en-US" altLang="en-US" sz="2000" dirty="0">
              <a:solidFill>
                <a:prstClr val="white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539416" y="3810000"/>
            <a:ext cx="660458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prstClr val="white"/>
                </a:solidFill>
              </a:rPr>
              <a:t>la paz. </a:t>
            </a:r>
            <a:r>
              <a:rPr lang="es-ES" sz="2000" i="1" dirty="0">
                <a:solidFill>
                  <a:prstClr val="white"/>
                </a:solidFill>
              </a:rPr>
              <a:t>(</a:t>
            </a:r>
            <a:r>
              <a:rPr lang="es-ES" sz="2000" i="1" dirty="0" err="1">
                <a:solidFill>
                  <a:prstClr val="white"/>
                </a:solidFill>
              </a:rPr>
              <a:t>peace</a:t>
            </a:r>
            <a:r>
              <a:rPr lang="es-ES" sz="2000" i="1" dirty="0">
                <a:solidFill>
                  <a:prstClr val="white"/>
                </a:solidFill>
              </a:rPr>
              <a:t>)</a:t>
            </a:r>
            <a:endParaRPr lang="en-US" altLang="en-US" sz="2000" i="1" dirty="0">
              <a:solidFill>
                <a:prstClr val="white"/>
              </a:solidFill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4816" y="41910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2209800" y="4191000"/>
            <a:ext cx="6934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</a:rPr>
              <a:t>la lucha por la independencia</a:t>
            </a:r>
            <a:r>
              <a:rPr lang="es-ES" sz="2000" i="1" dirty="0">
                <a:solidFill>
                  <a:srgbClr val="FF0000"/>
                </a:solidFill>
              </a:rPr>
              <a:t>. (</a:t>
            </a:r>
            <a:r>
              <a:rPr lang="es-ES" sz="2000" i="1" dirty="0" err="1">
                <a:solidFill>
                  <a:srgbClr val="FF0000"/>
                </a:solidFill>
              </a:rPr>
              <a:t>struggle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for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independence</a:t>
            </a:r>
            <a:r>
              <a:rPr lang="es-ES" sz="2000" i="1" dirty="0">
                <a:solidFill>
                  <a:srgbClr val="FF0000"/>
                </a:solidFill>
              </a:rPr>
              <a:t>)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88018" y="462909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Escudo: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1066800" y="4617184"/>
            <a:ext cx="7891170" cy="1015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¡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Es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gris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!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Tiene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un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arbol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de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algodon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natural,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seis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estrellas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de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seis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puntas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y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una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cinta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blanca</a:t>
            </a: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. </a:t>
            </a:r>
            <a:r>
              <a:rPr lang="en-US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(It is grey! It has a natural cotton tree, six six-pointed stars)</a:t>
            </a:r>
            <a:endParaRPr lang="en-US" alt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65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-228600"/>
            <a:ext cx="13239750" cy="77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191000" y="6324600"/>
            <a:ext cx="5105400" cy="731838"/>
          </a:xfrm>
          <a:prstGeom prst="rect">
            <a:avLst/>
          </a:prstGeom>
          <a:solidFill>
            <a:schemeClr val="bg1"/>
          </a:solidFill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81000" y="808038"/>
            <a:ext cx="3876675" cy="731838"/>
          </a:xfrm>
          <a:prstGeom prst="rect">
            <a:avLst/>
          </a:prstGeom>
          <a:solidFill>
            <a:schemeClr val="bg1"/>
          </a:solidFill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III</a:t>
            </a:r>
            <a:r>
              <a:rPr lang="en-US" sz="2400" b="1" dirty="0" smtClean="0">
                <a:solidFill>
                  <a:schemeClr val="accent3"/>
                </a:solidFill>
              </a:rPr>
              <a:t>- </a:t>
            </a:r>
            <a:r>
              <a:rPr lang="en-US" sz="2400" dirty="0" smtClean="0">
                <a:solidFill>
                  <a:schemeClr val="tx1"/>
                </a:solidFill>
              </a:rPr>
              <a:t>Label the diagram.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3733800" y="0"/>
            <a:ext cx="5486400" cy="884238"/>
          </a:xfrm>
          <a:prstGeom prst="rect">
            <a:avLst/>
          </a:prstGeom>
          <a:solidFill>
            <a:schemeClr val="bg1"/>
          </a:solidFill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10/09/13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4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riel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929</Words>
  <Application>Microsoft Office PowerPoint</Application>
  <PresentationFormat>On-screen Show (4:3)</PresentationFormat>
  <Paragraphs>102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1_Oriel</vt:lpstr>
      <vt:lpstr>Me llamo ____________ Clase 802 La fecha es el 8 de octubre del 2013</vt:lpstr>
      <vt:lpstr>I- Re-arrange the mixed up words to make them sentences.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7 de octubre del 2013</dc:title>
  <dc:creator>Helen Zumaeta</dc:creator>
  <cp:lastModifiedBy>Helen Zumaeta</cp:lastModifiedBy>
  <cp:revision>29</cp:revision>
  <dcterms:created xsi:type="dcterms:W3CDTF">2013-10-07T13:29:21Z</dcterms:created>
  <dcterms:modified xsi:type="dcterms:W3CDTF">2013-10-10T13:18:22Z</dcterms:modified>
</cp:coreProperties>
</file>